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96"/>
    <p:restoredTop sz="94656"/>
  </p:normalViewPr>
  <p:slideViewPr>
    <p:cSldViewPr snapToGrid="0">
      <p:cViewPr varScale="1">
        <p:scale>
          <a:sx n="107" d="100"/>
          <a:sy n="107" d="100"/>
        </p:scale>
        <p:origin x="6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DA4418-1FDD-B541-A1CA-514B22126C8C}" type="datetimeFigureOut">
              <a:rPr lang="en-US" smtClean="0"/>
              <a:t>10/23/24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25274E-7D62-5542-98CF-B98CB2B7BD71}" type="slidenum">
              <a:rPr lang="en-US" smtClean="0"/>
              <a:t>‹#›</a:t>
            </a:fld>
            <a:endParaRPr lang="en-US"/>
          </a:p>
        </p:txBody>
      </p:sp>
    </p:spTree>
    <p:extLst>
      <p:ext uri="{BB962C8B-B14F-4D97-AF65-F5344CB8AC3E}">
        <p14:creationId xmlns:p14="http://schemas.microsoft.com/office/powerpoint/2010/main" val="3428718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U-Pb ages generally decrease eastward, with 1 notable exception- 140 MA</a:t>
            </a:r>
          </a:p>
          <a:p>
            <a:r>
              <a:rPr lang="en-US" dirty="0"/>
              <a:t>Shear Zones form an apparent boundary between older batholith outcrops and younger outcrops</a:t>
            </a:r>
          </a:p>
          <a:p>
            <a:r>
              <a:rPr lang="en-US" dirty="0"/>
              <a:t>Proto-Kern Canyon Fault</a:t>
            </a:r>
          </a:p>
        </p:txBody>
      </p:sp>
      <p:sp>
        <p:nvSpPr>
          <p:cNvPr id="4" name="Slide Number Placeholder 3"/>
          <p:cNvSpPr>
            <a:spLocks noGrp="1"/>
          </p:cNvSpPr>
          <p:nvPr>
            <p:ph type="sldNum" sz="quarter" idx="5"/>
          </p:nvPr>
        </p:nvSpPr>
        <p:spPr/>
        <p:txBody>
          <a:bodyPr/>
          <a:lstStyle/>
          <a:p>
            <a:fld id="{0425274E-7D62-5542-98CF-B98CB2B7BD71}" type="slidenum">
              <a:rPr lang="en-US" smtClean="0"/>
              <a:t>3</a:t>
            </a:fld>
            <a:endParaRPr lang="en-US"/>
          </a:p>
        </p:txBody>
      </p:sp>
    </p:spTree>
    <p:extLst>
      <p:ext uri="{BB962C8B-B14F-4D97-AF65-F5344CB8AC3E}">
        <p14:creationId xmlns:p14="http://schemas.microsoft.com/office/powerpoint/2010/main" val="430834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Regions that cooled earlier were older plutons, vice versa</a:t>
            </a:r>
          </a:p>
        </p:txBody>
      </p:sp>
      <p:sp>
        <p:nvSpPr>
          <p:cNvPr id="4" name="Slide Number Placeholder 3"/>
          <p:cNvSpPr>
            <a:spLocks noGrp="1"/>
          </p:cNvSpPr>
          <p:nvPr>
            <p:ph type="sldNum" sz="quarter" idx="5"/>
          </p:nvPr>
        </p:nvSpPr>
        <p:spPr/>
        <p:txBody>
          <a:bodyPr/>
          <a:lstStyle/>
          <a:p>
            <a:fld id="{0425274E-7D62-5542-98CF-B98CB2B7BD71}" type="slidenum">
              <a:rPr lang="en-US" smtClean="0"/>
              <a:t>7</a:t>
            </a:fld>
            <a:endParaRPr lang="en-US"/>
          </a:p>
        </p:txBody>
      </p:sp>
    </p:spTree>
    <p:extLst>
      <p:ext uri="{BB962C8B-B14F-4D97-AF65-F5344CB8AC3E}">
        <p14:creationId xmlns:p14="http://schemas.microsoft.com/office/powerpoint/2010/main" val="3532876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D93C-2C4F-8825-AF62-A6F5EC2484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9E79FB-80CB-595E-9F8D-89B69AFD11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6F4E15-A9B1-D4DE-156C-CE16A67C79CB}"/>
              </a:ext>
            </a:extLst>
          </p:cNvPr>
          <p:cNvSpPr>
            <a:spLocks noGrp="1"/>
          </p:cNvSpPr>
          <p:nvPr>
            <p:ph type="dt" sz="half" idx="10"/>
          </p:nvPr>
        </p:nvSpPr>
        <p:spPr/>
        <p:txBody>
          <a:bodyPr/>
          <a:lstStyle/>
          <a:p>
            <a:fld id="{57BB70FA-C938-8A42-B477-25D3ADE6EF99}" type="datetimeFigureOut">
              <a:rPr lang="en-US" smtClean="0"/>
              <a:t>10/23/24</a:t>
            </a:fld>
            <a:endParaRPr lang="en-US"/>
          </a:p>
        </p:txBody>
      </p:sp>
      <p:sp>
        <p:nvSpPr>
          <p:cNvPr id="5" name="Footer Placeholder 4">
            <a:extLst>
              <a:ext uri="{FF2B5EF4-FFF2-40B4-BE49-F238E27FC236}">
                <a16:creationId xmlns:a16="http://schemas.microsoft.com/office/drawing/2014/main" id="{D78B1A7C-A43C-F133-E53A-7E5EE5870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780B7A-B65E-F8BA-764E-5D57FF43CCD7}"/>
              </a:ext>
            </a:extLst>
          </p:cNvPr>
          <p:cNvSpPr>
            <a:spLocks noGrp="1"/>
          </p:cNvSpPr>
          <p:nvPr>
            <p:ph type="sldNum" sz="quarter" idx="12"/>
          </p:nvPr>
        </p:nvSpPr>
        <p:spPr/>
        <p:txBody>
          <a:bodyPr/>
          <a:lstStyle/>
          <a:p>
            <a:fld id="{F9AC6FF8-2232-D240-BB53-5C4EA8C43145}" type="slidenum">
              <a:rPr lang="en-US" smtClean="0"/>
              <a:t>‹#›</a:t>
            </a:fld>
            <a:endParaRPr lang="en-US"/>
          </a:p>
        </p:txBody>
      </p:sp>
    </p:spTree>
    <p:extLst>
      <p:ext uri="{BB962C8B-B14F-4D97-AF65-F5344CB8AC3E}">
        <p14:creationId xmlns:p14="http://schemas.microsoft.com/office/powerpoint/2010/main" val="193000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1F371-1331-2A26-42E1-BD286F7063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F240D1-C317-A73A-3D56-0A769CE3E8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D48764-244B-FB91-37D9-91CD59ABACFD}"/>
              </a:ext>
            </a:extLst>
          </p:cNvPr>
          <p:cNvSpPr>
            <a:spLocks noGrp="1"/>
          </p:cNvSpPr>
          <p:nvPr>
            <p:ph type="dt" sz="half" idx="10"/>
          </p:nvPr>
        </p:nvSpPr>
        <p:spPr/>
        <p:txBody>
          <a:bodyPr/>
          <a:lstStyle/>
          <a:p>
            <a:fld id="{57BB70FA-C938-8A42-B477-25D3ADE6EF99}" type="datetimeFigureOut">
              <a:rPr lang="en-US" smtClean="0"/>
              <a:t>10/23/24</a:t>
            </a:fld>
            <a:endParaRPr lang="en-US"/>
          </a:p>
        </p:txBody>
      </p:sp>
      <p:sp>
        <p:nvSpPr>
          <p:cNvPr id="5" name="Footer Placeholder 4">
            <a:extLst>
              <a:ext uri="{FF2B5EF4-FFF2-40B4-BE49-F238E27FC236}">
                <a16:creationId xmlns:a16="http://schemas.microsoft.com/office/drawing/2014/main" id="{4ACD2943-DEA6-9BDE-93E1-6B60709DEE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EE0D63-1F91-8D42-C45E-55E506732DBA}"/>
              </a:ext>
            </a:extLst>
          </p:cNvPr>
          <p:cNvSpPr>
            <a:spLocks noGrp="1"/>
          </p:cNvSpPr>
          <p:nvPr>
            <p:ph type="sldNum" sz="quarter" idx="12"/>
          </p:nvPr>
        </p:nvSpPr>
        <p:spPr/>
        <p:txBody>
          <a:bodyPr/>
          <a:lstStyle/>
          <a:p>
            <a:fld id="{F9AC6FF8-2232-D240-BB53-5C4EA8C43145}" type="slidenum">
              <a:rPr lang="en-US" smtClean="0"/>
              <a:t>‹#›</a:t>
            </a:fld>
            <a:endParaRPr lang="en-US"/>
          </a:p>
        </p:txBody>
      </p:sp>
    </p:spTree>
    <p:extLst>
      <p:ext uri="{BB962C8B-B14F-4D97-AF65-F5344CB8AC3E}">
        <p14:creationId xmlns:p14="http://schemas.microsoft.com/office/powerpoint/2010/main" val="229315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968616-96F3-43A1-2F8C-23EF683E67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94B636-CC34-4090-8B31-58BB1F6F2D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BA83AC-6F16-CF87-2EAE-D154AA3CE65A}"/>
              </a:ext>
            </a:extLst>
          </p:cNvPr>
          <p:cNvSpPr>
            <a:spLocks noGrp="1"/>
          </p:cNvSpPr>
          <p:nvPr>
            <p:ph type="dt" sz="half" idx="10"/>
          </p:nvPr>
        </p:nvSpPr>
        <p:spPr/>
        <p:txBody>
          <a:bodyPr/>
          <a:lstStyle/>
          <a:p>
            <a:fld id="{57BB70FA-C938-8A42-B477-25D3ADE6EF99}" type="datetimeFigureOut">
              <a:rPr lang="en-US" smtClean="0"/>
              <a:t>10/23/24</a:t>
            </a:fld>
            <a:endParaRPr lang="en-US"/>
          </a:p>
        </p:txBody>
      </p:sp>
      <p:sp>
        <p:nvSpPr>
          <p:cNvPr id="5" name="Footer Placeholder 4">
            <a:extLst>
              <a:ext uri="{FF2B5EF4-FFF2-40B4-BE49-F238E27FC236}">
                <a16:creationId xmlns:a16="http://schemas.microsoft.com/office/drawing/2014/main" id="{16454623-CB5B-2278-82EB-20DE30B8AC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32096C-9565-2A24-2895-DDD98D7AD5E8}"/>
              </a:ext>
            </a:extLst>
          </p:cNvPr>
          <p:cNvSpPr>
            <a:spLocks noGrp="1"/>
          </p:cNvSpPr>
          <p:nvPr>
            <p:ph type="sldNum" sz="quarter" idx="12"/>
          </p:nvPr>
        </p:nvSpPr>
        <p:spPr/>
        <p:txBody>
          <a:bodyPr/>
          <a:lstStyle/>
          <a:p>
            <a:fld id="{F9AC6FF8-2232-D240-BB53-5C4EA8C43145}" type="slidenum">
              <a:rPr lang="en-US" smtClean="0"/>
              <a:t>‹#›</a:t>
            </a:fld>
            <a:endParaRPr lang="en-US"/>
          </a:p>
        </p:txBody>
      </p:sp>
    </p:spTree>
    <p:extLst>
      <p:ext uri="{BB962C8B-B14F-4D97-AF65-F5344CB8AC3E}">
        <p14:creationId xmlns:p14="http://schemas.microsoft.com/office/powerpoint/2010/main" val="3581934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9DDEA-FE37-0F02-6A82-8DDD3D7FB6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AA5033-21C8-B20F-9604-3477268389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DB69E6-90E7-B793-5200-5BA76BEC816B}"/>
              </a:ext>
            </a:extLst>
          </p:cNvPr>
          <p:cNvSpPr>
            <a:spLocks noGrp="1"/>
          </p:cNvSpPr>
          <p:nvPr>
            <p:ph type="dt" sz="half" idx="10"/>
          </p:nvPr>
        </p:nvSpPr>
        <p:spPr/>
        <p:txBody>
          <a:bodyPr/>
          <a:lstStyle/>
          <a:p>
            <a:fld id="{57BB70FA-C938-8A42-B477-25D3ADE6EF99}" type="datetimeFigureOut">
              <a:rPr lang="en-US" smtClean="0"/>
              <a:t>10/23/24</a:t>
            </a:fld>
            <a:endParaRPr lang="en-US"/>
          </a:p>
        </p:txBody>
      </p:sp>
      <p:sp>
        <p:nvSpPr>
          <p:cNvPr id="5" name="Footer Placeholder 4">
            <a:extLst>
              <a:ext uri="{FF2B5EF4-FFF2-40B4-BE49-F238E27FC236}">
                <a16:creationId xmlns:a16="http://schemas.microsoft.com/office/drawing/2014/main" id="{8CE62313-ECAD-A675-FA68-B4D47CF397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E96BA-86C6-65E1-508F-B384E73BF153}"/>
              </a:ext>
            </a:extLst>
          </p:cNvPr>
          <p:cNvSpPr>
            <a:spLocks noGrp="1"/>
          </p:cNvSpPr>
          <p:nvPr>
            <p:ph type="sldNum" sz="quarter" idx="12"/>
          </p:nvPr>
        </p:nvSpPr>
        <p:spPr/>
        <p:txBody>
          <a:bodyPr/>
          <a:lstStyle/>
          <a:p>
            <a:fld id="{F9AC6FF8-2232-D240-BB53-5C4EA8C43145}" type="slidenum">
              <a:rPr lang="en-US" smtClean="0"/>
              <a:t>‹#›</a:t>
            </a:fld>
            <a:endParaRPr lang="en-US"/>
          </a:p>
        </p:txBody>
      </p:sp>
    </p:spTree>
    <p:extLst>
      <p:ext uri="{BB962C8B-B14F-4D97-AF65-F5344CB8AC3E}">
        <p14:creationId xmlns:p14="http://schemas.microsoft.com/office/powerpoint/2010/main" val="3650037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8120C-75B4-1A3A-E830-2AABC918E3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90C544-9D5D-52EC-69FB-46940CCB7E0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B8399C-C6BB-BAF4-DCC3-EBD4293D57D7}"/>
              </a:ext>
            </a:extLst>
          </p:cNvPr>
          <p:cNvSpPr>
            <a:spLocks noGrp="1"/>
          </p:cNvSpPr>
          <p:nvPr>
            <p:ph type="dt" sz="half" idx="10"/>
          </p:nvPr>
        </p:nvSpPr>
        <p:spPr/>
        <p:txBody>
          <a:bodyPr/>
          <a:lstStyle/>
          <a:p>
            <a:fld id="{57BB70FA-C938-8A42-B477-25D3ADE6EF99}" type="datetimeFigureOut">
              <a:rPr lang="en-US" smtClean="0"/>
              <a:t>10/23/24</a:t>
            </a:fld>
            <a:endParaRPr lang="en-US"/>
          </a:p>
        </p:txBody>
      </p:sp>
      <p:sp>
        <p:nvSpPr>
          <p:cNvPr id="5" name="Footer Placeholder 4">
            <a:extLst>
              <a:ext uri="{FF2B5EF4-FFF2-40B4-BE49-F238E27FC236}">
                <a16:creationId xmlns:a16="http://schemas.microsoft.com/office/drawing/2014/main" id="{60682793-3AFE-CAB8-4274-5BE271DD46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4DFF0-FA48-0C5F-8682-03A2B4AEAF72}"/>
              </a:ext>
            </a:extLst>
          </p:cNvPr>
          <p:cNvSpPr>
            <a:spLocks noGrp="1"/>
          </p:cNvSpPr>
          <p:nvPr>
            <p:ph type="sldNum" sz="quarter" idx="12"/>
          </p:nvPr>
        </p:nvSpPr>
        <p:spPr/>
        <p:txBody>
          <a:bodyPr/>
          <a:lstStyle/>
          <a:p>
            <a:fld id="{F9AC6FF8-2232-D240-BB53-5C4EA8C43145}" type="slidenum">
              <a:rPr lang="en-US" smtClean="0"/>
              <a:t>‹#›</a:t>
            </a:fld>
            <a:endParaRPr lang="en-US"/>
          </a:p>
        </p:txBody>
      </p:sp>
    </p:spTree>
    <p:extLst>
      <p:ext uri="{BB962C8B-B14F-4D97-AF65-F5344CB8AC3E}">
        <p14:creationId xmlns:p14="http://schemas.microsoft.com/office/powerpoint/2010/main" val="1868716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D80D9-A038-725C-8559-95982AE493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4576A1-70C3-93EE-962B-8B9E5E192A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222C71-C75E-933C-0485-ADE90776B2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F78F48-EF2C-7A42-174B-1C221BC4482C}"/>
              </a:ext>
            </a:extLst>
          </p:cNvPr>
          <p:cNvSpPr>
            <a:spLocks noGrp="1"/>
          </p:cNvSpPr>
          <p:nvPr>
            <p:ph type="dt" sz="half" idx="10"/>
          </p:nvPr>
        </p:nvSpPr>
        <p:spPr/>
        <p:txBody>
          <a:bodyPr/>
          <a:lstStyle/>
          <a:p>
            <a:fld id="{57BB70FA-C938-8A42-B477-25D3ADE6EF99}" type="datetimeFigureOut">
              <a:rPr lang="en-US" smtClean="0"/>
              <a:t>10/23/24</a:t>
            </a:fld>
            <a:endParaRPr lang="en-US"/>
          </a:p>
        </p:txBody>
      </p:sp>
      <p:sp>
        <p:nvSpPr>
          <p:cNvPr id="6" name="Footer Placeholder 5">
            <a:extLst>
              <a:ext uri="{FF2B5EF4-FFF2-40B4-BE49-F238E27FC236}">
                <a16:creationId xmlns:a16="http://schemas.microsoft.com/office/drawing/2014/main" id="{3AB35C0F-CDF2-EEDB-376C-CF1819DAA6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FDF048-43DF-0CCF-9865-FBDB136ED8CF}"/>
              </a:ext>
            </a:extLst>
          </p:cNvPr>
          <p:cNvSpPr>
            <a:spLocks noGrp="1"/>
          </p:cNvSpPr>
          <p:nvPr>
            <p:ph type="sldNum" sz="quarter" idx="12"/>
          </p:nvPr>
        </p:nvSpPr>
        <p:spPr/>
        <p:txBody>
          <a:bodyPr/>
          <a:lstStyle/>
          <a:p>
            <a:fld id="{F9AC6FF8-2232-D240-BB53-5C4EA8C43145}" type="slidenum">
              <a:rPr lang="en-US" smtClean="0"/>
              <a:t>‹#›</a:t>
            </a:fld>
            <a:endParaRPr lang="en-US"/>
          </a:p>
        </p:txBody>
      </p:sp>
    </p:spTree>
    <p:extLst>
      <p:ext uri="{BB962C8B-B14F-4D97-AF65-F5344CB8AC3E}">
        <p14:creationId xmlns:p14="http://schemas.microsoft.com/office/powerpoint/2010/main" val="2615502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6B01C-208A-DD19-8A01-B21322FBC3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E079B0-DD51-4753-32E9-5B516902CE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C7B0BA-7196-AE84-DBB8-8BD15E5282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4605BC-B689-7B98-C6D1-7BA21E980A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5AC67F-DC16-B302-3449-07E7F47E69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9C49FB-4446-B964-633A-F66BFFF8129A}"/>
              </a:ext>
            </a:extLst>
          </p:cNvPr>
          <p:cNvSpPr>
            <a:spLocks noGrp="1"/>
          </p:cNvSpPr>
          <p:nvPr>
            <p:ph type="dt" sz="half" idx="10"/>
          </p:nvPr>
        </p:nvSpPr>
        <p:spPr/>
        <p:txBody>
          <a:bodyPr/>
          <a:lstStyle/>
          <a:p>
            <a:fld id="{57BB70FA-C938-8A42-B477-25D3ADE6EF99}" type="datetimeFigureOut">
              <a:rPr lang="en-US" smtClean="0"/>
              <a:t>10/23/24</a:t>
            </a:fld>
            <a:endParaRPr lang="en-US"/>
          </a:p>
        </p:txBody>
      </p:sp>
      <p:sp>
        <p:nvSpPr>
          <p:cNvPr id="8" name="Footer Placeholder 7">
            <a:extLst>
              <a:ext uri="{FF2B5EF4-FFF2-40B4-BE49-F238E27FC236}">
                <a16:creationId xmlns:a16="http://schemas.microsoft.com/office/drawing/2014/main" id="{8D24FF72-D191-832C-3913-1D2D4C6DDF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A8A5C3-19B7-5EE6-50EF-D24654C57223}"/>
              </a:ext>
            </a:extLst>
          </p:cNvPr>
          <p:cNvSpPr>
            <a:spLocks noGrp="1"/>
          </p:cNvSpPr>
          <p:nvPr>
            <p:ph type="sldNum" sz="quarter" idx="12"/>
          </p:nvPr>
        </p:nvSpPr>
        <p:spPr/>
        <p:txBody>
          <a:bodyPr/>
          <a:lstStyle/>
          <a:p>
            <a:fld id="{F9AC6FF8-2232-D240-BB53-5C4EA8C43145}" type="slidenum">
              <a:rPr lang="en-US" smtClean="0"/>
              <a:t>‹#›</a:t>
            </a:fld>
            <a:endParaRPr lang="en-US"/>
          </a:p>
        </p:txBody>
      </p:sp>
    </p:spTree>
    <p:extLst>
      <p:ext uri="{BB962C8B-B14F-4D97-AF65-F5344CB8AC3E}">
        <p14:creationId xmlns:p14="http://schemas.microsoft.com/office/powerpoint/2010/main" val="2857552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1F334-8570-D63A-FBF1-E108525E7F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76EB10-DFF7-C58A-B119-D191D555206E}"/>
              </a:ext>
            </a:extLst>
          </p:cNvPr>
          <p:cNvSpPr>
            <a:spLocks noGrp="1"/>
          </p:cNvSpPr>
          <p:nvPr>
            <p:ph type="dt" sz="half" idx="10"/>
          </p:nvPr>
        </p:nvSpPr>
        <p:spPr/>
        <p:txBody>
          <a:bodyPr/>
          <a:lstStyle/>
          <a:p>
            <a:fld id="{57BB70FA-C938-8A42-B477-25D3ADE6EF99}" type="datetimeFigureOut">
              <a:rPr lang="en-US" smtClean="0"/>
              <a:t>10/23/24</a:t>
            </a:fld>
            <a:endParaRPr lang="en-US"/>
          </a:p>
        </p:txBody>
      </p:sp>
      <p:sp>
        <p:nvSpPr>
          <p:cNvPr id="4" name="Footer Placeholder 3">
            <a:extLst>
              <a:ext uri="{FF2B5EF4-FFF2-40B4-BE49-F238E27FC236}">
                <a16:creationId xmlns:a16="http://schemas.microsoft.com/office/drawing/2014/main" id="{FC6D3C0B-7FF5-DD64-CCBB-58A7B523CF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0C80F3-609D-1740-774C-5FFB5982B388}"/>
              </a:ext>
            </a:extLst>
          </p:cNvPr>
          <p:cNvSpPr>
            <a:spLocks noGrp="1"/>
          </p:cNvSpPr>
          <p:nvPr>
            <p:ph type="sldNum" sz="quarter" idx="12"/>
          </p:nvPr>
        </p:nvSpPr>
        <p:spPr/>
        <p:txBody>
          <a:bodyPr/>
          <a:lstStyle/>
          <a:p>
            <a:fld id="{F9AC6FF8-2232-D240-BB53-5C4EA8C43145}" type="slidenum">
              <a:rPr lang="en-US" smtClean="0"/>
              <a:t>‹#›</a:t>
            </a:fld>
            <a:endParaRPr lang="en-US"/>
          </a:p>
        </p:txBody>
      </p:sp>
    </p:spTree>
    <p:extLst>
      <p:ext uri="{BB962C8B-B14F-4D97-AF65-F5344CB8AC3E}">
        <p14:creationId xmlns:p14="http://schemas.microsoft.com/office/powerpoint/2010/main" val="3683717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E436BF-04A6-6128-B991-F15F73D50612}"/>
              </a:ext>
            </a:extLst>
          </p:cNvPr>
          <p:cNvSpPr>
            <a:spLocks noGrp="1"/>
          </p:cNvSpPr>
          <p:nvPr>
            <p:ph type="dt" sz="half" idx="10"/>
          </p:nvPr>
        </p:nvSpPr>
        <p:spPr/>
        <p:txBody>
          <a:bodyPr/>
          <a:lstStyle/>
          <a:p>
            <a:fld id="{57BB70FA-C938-8A42-B477-25D3ADE6EF99}" type="datetimeFigureOut">
              <a:rPr lang="en-US" smtClean="0"/>
              <a:t>10/23/24</a:t>
            </a:fld>
            <a:endParaRPr lang="en-US"/>
          </a:p>
        </p:txBody>
      </p:sp>
      <p:sp>
        <p:nvSpPr>
          <p:cNvPr id="3" name="Footer Placeholder 2">
            <a:extLst>
              <a:ext uri="{FF2B5EF4-FFF2-40B4-BE49-F238E27FC236}">
                <a16:creationId xmlns:a16="http://schemas.microsoft.com/office/drawing/2014/main" id="{4D37491B-5C5D-69E6-E33D-F10EC4719D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430B00-8AA7-8DA4-8D6C-A7FF1E7431D1}"/>
              </a:ext>
            </a:extLst>
          </p:cNvPr>
          <p:cNvSpPr>
            <a:spLocks noGrp="1"/>
          </p:cNvSpPr>
          <p:nvPr>
            <p:ph type="sldNum" sz="quarter" idx="12"/>
          </p:nvPr>
        </p:nvSpPr>
        <p:spPr/>
        <p:txBody>
          <a:bodyPr/>
          <a:lstStyle/>
          <a:p>
            <a:fld id="{F9AC6FF8-2232-D240-BB53-5C4EA8C43145}" type="slidenum">
              <a:rPr lang="en-US" smtClean="0"/>
              <a:t>‹#›</a:t>
            </a:fld>
            <a:endParaRPr lang="en-US"/>
          </a:p>
        </p:txBody>
      </p:sp>
    </p:spTree>
    <p:extLst>
      <p:ext uri="{BB962C8B-B14F-4D97-AF65-F5344CB8AC3E}">
        <p14:creationId xmlns:p14="http://schemas.microsoft.com/office/powerpoint/2010/main" val="3340536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9C4BD-20AF-2815-6AEA-7BD36B4DFF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3B3AE9-69BF-335A-24B7-8EF1C907E0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0D0B92-1E01-B226-F8FF-1A17386CA0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AA156A-C746-9E68-2BDB-8F55AB4FD7E0}"/>
              </a:ext>
            </a:extLst>
          </p:cNvPr>
          <p:cNvSpPr>
            <a:spLocks noGrp="1"/>
          </p:cNvSpPr>
          <p:nvPr>
            <p:ph type="dt" sz="half" idx="10"/>
          </p:nvPr>
        </p:nvSpPr>
        <p:spPr/>
        <p:txBody>
          <a:bodyPr/>
          <a:lstStyle/>
          <a:p>
            <a:fld id="{57BB70FA-C938-8A42-B477-25D3ADE6EF99}" type="datetimeFigureOut">
              <a:rPr lang="en-US" smtClean="0"/>
              <a:t>10/23/24</a:t>
            </a:fld>
            <a:endParaRPr lang="en-US"/>
          </a:p>
        </p:txBody>
      </p:sp>
      <p:sp>
        <p:nvSpPr>
          <p:cNvPr id="6" name="Footer Placeholder 5">
            <a:extLst>
              <a:ext uri="{FF2B5EF4-FFF2-40B4-BE49-F238E27FC236}">
                <a16:creationId xmlns:a16="http://schemas.microsoft.com/office/drawing/2014/main" id="{6F6E07BB-8490-B8C9-02C4-6E91E7E851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9A015C-F133-4E43-BF93-0E1FE628674D}"/>
              </a:ext>
            </a:extLst>
          </p:cNvPr>
          <p:cNvSpPr>
            <a:spLocks noGrp="1"/>
          </p:cNvSpPr>
          <p:nvPr>
            <p:ph type="sldNum" sz="quarter" idx="12"/>
          </p:nvPr>
        </p:nvSpPr>
        <p:spPr/>
        <p:txBody>
          <a:bodyPr/>
          <a:lstStyle/>
          <a:p>
            <a:fld id="{F9AC6FF8-2232-D240-BB53-5C4EA8C43145}" type="slidenum">
              <a:rPr lang="en-US" smtClean="0"/>
              <a:t>‹#›</a:t>
            </a:fld>
            <a:endParaRPr lang="en-US"/>
          </a:p>
        </p:txBody>
      </p:sp>
    </p:spTree>
    <p:extLst>
      <p:ext uri="{BB962C8B-B14F-4D97-AF65-F5344CB8AC3E}">
        <p14:creationId xmlns:p14="http://schemas.microsoft.com/office/powerpoint/2010/main" val="369210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91962-EFF8-43FE-CBAB-DBB6AC9FB5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B311D7-D58F-CBE3-BB17-EF756736C5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BA7F0C-942D-4F29-82F3-74381A50C6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4F4587-D81E-D3F8-FB3A-9903D35F9511}"/>
              </a:ext>
            </a:extLst>
          </p:cNvPr>
          <p:cNvSpPr>
            <a:spLocks noGrp="1"/>
          </p:cNvSpPr>
          <p:nvPr>
            <p:ph type="dt" sz="half" idx="10"/>
          </p:nvPr>
        </p:nvSpPr>
        <p:spPr/>
        <p:txBody>
          <a:bodyPr/>
          <a:lstStyle/>
          <a:p>
            <a:fld id="{57BB70FA-C938-8A42-B477-25D3ADE6EF99}" type="datetimeFigureOut">
              <a:rPr lang="en-US" smtClean="0"/>
              <a:t>10/23/24</a:t>
            </a:fld>
            <a:endParaRPr lang="en-US"/>
          </a:p>
        </p:txBody>
      </p:sp>
      <p:sp>
        <p:nvSpPr>
          <p:cNvPr id="6" name="Footer Placeholder 5">
            <a:extLst>
              <a:ext uri="{FF2B5EF4-FFF2-40B4-BE49-F238E27FC236}">
                <a16:creationId xmlns:a16="http://schemas.microsoft.com/office/drawing/2014/main" id="{3C88570C-0A7D-A2BF-488D-84AC35834C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86C45C-4417-3DD3-20A2-1A7BD36B6368}"/>
              </a:ext>
            </a:extLst>
          </p:cNvPr>
          <p:cNvSpPr>
            <a:spLocks noGrp="1"/>
          </p:cNvSpPr>
          <p:nvPr>
            <p:ph type="sldNum" sz="quarter" idx="12"/>
          </p:nvPr>
        </p:nvSpPr>
        <p:spPr/>
        <p:txBody>
          <a:bodyPr/>
          <a:lstStyle/>
          <a:p>
            <a:fld id="{F9AC6FF8-2232-D240-BB53-5C4EA8C43145}" type="slidenum">
              <a:rPr lang="en-US" smtClean="0"/>
              <a:t>‹#›</a:t>
            </a:fld>
            <a:endParaRPr lang="en-US"/>
          </a:p>
        </p:txBody>
      </p:sp>
    </p:spTree>
    <p:extLst>
      <p:ext uri="{BB962C8B-B14F-4D97-AF65-F5344CB8AC3E}">
        <p14:creationId xmlns:p14="http://schemas.microsoft.com/office/powerpoint/2010/main" val="4044695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09E219-C0A4-83D8-ABA0-26D1A3D53F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F6C571-E25F-411E-C936-756C8AF97F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23982B-B014-3122-B1E7-A4974C68B8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BB70FA-C938-8A42-B477-25D3ADE6EF99}" type="datetimeFigureOut">
              <a:rPr lang="en-US" smtClean="0"/>
              <a:t>10/23/24</a:t>
            </a:fld>
            <a:endParaRPr lang="en-US"/>
          </a:p>
        </p:txBody>
      </p:sp>
      <p:sp>
        <p:nvSpPr>
          <p:cNvPr id="5" name="Footer Placeholder 4">
            <a:extLst>
              <a:ext uri="{FF2B5EF4-FFF2-40B4-BE49-F238E27FC236}">
                <a16:creationId xmlns:a16="http://schemas.microsoft.com/office/drawing/2014/main" id="{5C92E2C0-5D49-A98E-0ECF-1CB231E6F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BE47A5B-3DC6-6ACA-71E0-0266BA61CF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AC6FF8-2232-D240-BB53-5C4EA8C43145}" type="slidenum">
              <a:rPr lang="en-US" smtClean="0"/>
              <a:t>‹#›</a:t>
            </a:fld>
            <a:endParaRPr lang="en-US"/>
          </a:p>
        </p:txBody>
      </p:sp>
    </p:spTree>
    <p:extLst>
      <p:ext uri="{BB962C8B-B14F-4D97-AF65-F5344CB8AC3E}">
        <p14:creationId xmlns:p14="http://schemas.microsoft.com/office/powerpoint/2010/main" val="862604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igh angle view of a mountain range&#10;&#10;Description automatically generated">
            <a:extLst>
              <a:ext uri="{FF2B5EF4-FFF2-40B4-BE49-F238E27FC236}">
                <a16:creationId xmlns:a16="http://schemas.microsoft.com/office/drawing/2014/main" id="{BA94FB68-EF4F-4639-32AD-67DF09B728B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2" name="Title 1">
            <a:extLst>
              <a:ext uri="{FF2B5EF4-FFF2-40B4-BE49-F238E27FC236}">
                <a16:creationId xmlns:a16="http://schemas.microsoft.com/office/drawing/2014/main" id="{9399ACA7-EF1A-9DB7-67E2-D2C1AC66A5E1}"/>
              </a:ext>
            </a:extLst>
          </p:cNvPr>
          <p:cNvSpPr>
            <a:spLocks noGrp="1"/>
          </p:cNvSpPr>
          <p:nvPr>
            <p:ph type="ctrTitle"/>
          </p:nvPr>
        </p:nvSpPr>
        <p:spPr>
          <a:xfrm>
            <a:off x="1524000" y="-237902"/>
            <a:ext cx="9144000" cy="2387600"/>
          </a:xfrm>
        </p:spPr>
        <p:txBody>
          <a:bodyPr>
            <a:noAutofit/>
          </a:bodyPr>
          <a:lstStyle/>
          <a:p>
            <a:r>
              <a:rPr lang="en-US" sz="4800" dirty="0"/>
              <a:t>Thermal Evolution of the Sierra Nevada Batholith, California, &amp; Implications for Strain Localization</a:t>
            </a:r>
          </a:p>
        </p:txBody>
      </p:sp>
      <p:sp>
        <p:nvSpPr>
          <p:cNvPr id="3" name="Subtitle 2">
            <a:extLst>
              <a:ext uri="{FF2B5EF4-FFF2-40B4-BE49-F238E27FC236}">
                <a16:creationId xmlns:a16="http://schemas.microsoft.com/office/drawing/2014/main" id="{60F3DE4D-F7CA-9520-A409-0AD7FF0C3773}"/>
              </a:ext>
            </a:extLst>
          </p:cNvPr>
          <p:cNvSpPr>
            <a:spLocks noGrp="1"/>
          </p:cNvSpPr>
          <p:nvPr>
            <p:ph type="subTitle" idx="1"/>
          </p:nvPr>
        </p:nvSpPr>
        <p:spPr>
          <a:xfrm>
            <a:off x="1524000" y="5854031"/>
            <a:ext cx="9144000" cy="1655762"/>
          </a:xfrm>
        </p:spPr>
        <p:txBody>
          <a:bodyPr/>
          <a:lstStyle/>
          <a:p>
            <a:r>
              <a:rPr lang="en-US" dirty="0"/>
              <a:t>Paper by </a:t>
            </a:r>
            <a:r>
              <a:rPr lang="en-US" dirty="0" err="1"/>
              <a:t>Nadin</a:t>
            </a:r>
            <a:r>
              <a:rPr lang="en-US" dirty="0"/>
              <a:t> et al (2016)</a:t>
            </a:r>
          </a:p>
          <a:p>
            <a:r>
              <a:rPr lang="en-US" dirty="0"/>
              <a:t>Presentation by Solomon Feinstein</a:t>
            </a:r>
          </a:p>
        </p:txBody>
      </p:sp>
    </p:spTree>
    <p:extLst>
      <p:ext uri="{BB962C8B-B14F-4D97-AF65-F5344CB8AC3E}">
        <p14:creationId xmlns:p14="http://schemas.microsoft.com/office/powerpoint/2010/main" val="2069076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1A945-ABC9-2646-21F3-E0859635A349}"/>
              </a:ext>
            </a:extLst>
          </p:cNvPr>
          <p:cNvSpPr>
            <a:spLocks noGrp="1"/>
          </p:cNvSpPr>
          <p:nvPr>
            <p:ph type="title"/>
          </p:nvPr>
        </p:nvSpPr>
        <p:spPr/>
        <p:txBody>
          <a:bodyPr/>
          <a:lstStyle/>
          <a:p>
            <a:r>
              <a:rPr lang="en-US" dirty="0"/>
              <a:t>Regional Tectonics in Southern SNB cont.</a:t>
            </a:r>
          </a:p>
        </p:txBody>
      </p:sp>
      <p:sp>
        <p:nvSpPr>
          <p:cNvPr id="3" name="Content Placeholder 2">
            <a:extLst>
              <a:ext uri="{FF2B5EF4-FFF2-40B4-BE49-F238E27FC236}">
                <a16:creationId xmlns:a16="http://schemas.microsoft.com/office/drawing/2014/main" id="{65E0375F-3D5E-61C1-2D79-B161C76C3B35}"/>
              </a:ext>
            </a:extLst>
          </p:cNvPr>
          <p:cNvSpPr>
            <a:spLocks noGrp="1"/>
          </p:cNvSpPr>
          <p:nvPr>
            <p:ph idx="1"/>
          </p:nvPr>
        </p:nvSpPr>
        <p:spPr>
          <a:xfrm>
            <a:off x="785300" y="1537875"/>
            <a:ext cx="3431519" cy="5141952"/>
          </a:xfrm>
        </p:spPr>
        <p:txBody>
          <a:bodyPr>
            <a:normAutofit fontScale="77500" lnSpcReduction="20000"/>
          </a:bodyPr>
          <a:lstStyle/>
          <a:p>
            <a:r>
              <a:rPr lang="en-US" dirty="0"/>
              <a:t>The subduction of </a:t>
            </a:r>
            <a:r>
              <a:rPr lang="en-US" dirty="0" err="1"/>
              <a:t>Shatsky</a:t>
            </a:r>
            <a:r>
              <a:rPr lang="en-US" dirty="0"/>
              <a:t> Rise was highly influential to the southern SNB and Mojave Block. It:</a:t>
            </a:r>
          </a:p>
          <a:p>
            <a:pPr lvl="1"/>
            <a:r>
              <a:rPr lang="en-US" dirty="0"/>
              <a:t>Sheared off the entire mantle wedge, replacing it with subduction accretion assemblages (further north wedge was intact)</a:t>
            </a:r>
          </a:p>
          <a:p>
            <a:pPr lvl="1"/>
            <a:r>
              <a:rPr lang="en-US" dirty="0"/>
              <a:t>Developed the Rand Megathrust Fault, a north-dipping lateral ramp from Rand Schist to Franciscan Complex</a:t>
            </a:r>
          </a:p>
          <a:p>
            <a:pPr lvl="1"/>
            <a:r>
              <a:rPr lang="en-US" dirty="0"/>
              <a:t>Developed the proto Kern Canyon Fault as a crust penetrating lateral ramp that extended northward from the Rand Thrust and deformed the batholith</a:t>
            </a:r>
          </a:p>
          <a:p>
            <a:endParaRPr lang="en-US" dirty="0"/>
          </a:p>
        </p:txBody>
      </p:sp>
      <p:pic>
        <p:nvPicPr>
          <p:cNvPr id="5" name="Picture 4" descr="A map of different types of geological features&#10;&#10;Description automatically generated">
            <a:extLst>
              <a:ext uri="{FF2B5EF4-FFF2-40B4-BE49-F238E27FC236}">
                <a16:creationId xmlns:a16="http://schemas.microsoft.com/office/drawing/2014/main" id="{F6DB3FE6-4929-ADB9-3360-4E023611C1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9600" y="1359702"/>
            <a:ext cx="7772400" cy="5498298"/>
          </a:xfrm>
          <a:prstGeom prst="rect">
            <a:avLst/>
          </a:prstGeom>
        </p:spPr>
      </p:pic>
    </p:spTree>
    <p:extLst>
      <p:ext uri="{BB962C8B-B14F-4D97-AF65-F5344CB8AC3E}">
        <p14:creationId xmlns:p14="http://schemas.microsoft.com/office/powerpoint/2010/main" val="3122874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EC0D9-5DE5-7A01-59E8-C797EFB2779E}"/>
              </a:ext>
            </a:extLst>
          </p:cNvPr>
          <p:cNvSpPr>
            <a:spLocks noGrp="1"/>
          </p:cNvSpPr>
          <p:nvPr>
            <p:ph type="title"/>
          </p:nvPr>
        </p:nvSpPr>
        <p:spPr>
          <a:xfrm>
            <a:off x="165624" y="34139"/>
            <a:ext cx="10515600" cy="1325563"/>
          </a:xfrm>
        </p:spPr>
        <p:txBody>
          <a:bodyPr/>
          <a:lstStyle/>
          <a:p>
            <a:r>
              <a:rPr lang="en-US" dirty="0"/>
              <a:t>Conclusions</a:t>
            </a:r>
          </a:p>
        </p:txBody>
      </p:sp>
      <p:sp>
        <p:nvSpPr>
          <p:cNvPr id="3" name="Content Placeholder 2">
            <a:extLst>
              <a:ext uri="{FF2B5EF4-FFF2-40B4-BE49-F238E27FC236}">
                <a16:creationId xmlns:a16="http://schemas.microsoft.com/office/drawing/2014/main" id="{72D862A2-0B21-BB41-C7A9-EC2723122DFA}"/>
              </a:ext>
            </a:extLst>
          </p:cNvPr>
          <p:cNvSpPr>
            <a:spLocks noGrp="1"/>
          </p:cNvSpPr>
          <p:nvPr>
            <p:ph idx="1"/>
          </p:nvPr>
        </p:nvSpPr>
        <p:spPr>
          <a:xfrm>
            <a:off x="165624" y="1137934"/>
            <a:ext cx="3633345" cy="5685927"/>
          </a:xfrm>
        </p:spPr>
        <p:txBody>
          <a:bodyPr>
            <a:normAutofit fontScale="70000" lnSpcReduction="20000"/>
          </a:bodyPr>
          <a:lstStyle/>
          <a:p>
            <a:r>
              <a:rPr lang="en-US" dirty="0"/>
              <a:t>The Sierra Nevada Batholith experienced continuous plutonism from 140-85 MA</a:t>
            </a:r>
          </a:p>
          <a:p>
            <a:r>
              <a:rPr lang="en-US" dirty="0"/>
              <a:t>U-Pb Zircon, </a:t>
            </a:r>
            <a:r>
              <a:rPr lang="en-US" dirty="0" err="1"/>
              <a:t>Ar</a:t>
            </a:r>
            <a:r>
              <a:rPr lang="en-US" dirty="0"/>
              <a:t> Hornblende, and </a:t>
            </a:r>
            <a:r>
              <a:rPr lang="en-US" dirty="0" err="1"/>
              <a:t>Ar</a:t>
            </a:r>
            <a:r>
              <a:rPr lang="en-US" dirty="0"/>
              <a:t> Biotite ages show continuous cooling in most Sierra Nevada Magma, with west side cooling rapidly and east side cooling slowly due to to constant replenishing of magma</a:t>
            </a:r>
          </a:p>
          <a:p>
            <a:r>
              <a:rPr lang="en-US" dirty="0"/>
              <a:t>The southern SNB shows extensive deformation during cooling, especially near the Kern Canyon Fault</a:t>
            </a:r>
          </a:p>
          <a:p>
            <a:r>
              <a:rPr lang="en-US" dirty="0"/>
              <a:t>This is due to change in rate and angle of subduction of the Farallon Plate, which was nucleated by a local oceanic plateau coming in and messing everything up</a:t>
            </a:r>
          </a:p>
          <a:p>
            <a:endParaRPr lang="en-US" dirty="0"/>
          </a:p>
        </p:txBody>
      </p:sp>
      <p:pic>
        <p:nvPicPr>
          <p:cNvPr id="4" name="Picture 3" descr="A map of different types of geological features&#10;&#10;Description automatically generated">
            <a:extLst>
              <a:ext uri="{FF2B5EF4-FFF2-40B4-BE49-F238E27FC236}">
                <a16:creationId xmlns:a16="http://schemas.microsoft.com/office/drawing/2014/main" id="{8592B14A-75B0-558E-F964-DEF55867A1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97282" y="2900224"/>
            <a:ext cx="5594717" cy="3957776"/>
          </a:xfrm>
          <a:prstGeom prst="rect">
            <a:avLst/>
          </a:prstGeom>
        </p:spPr>
      </p:pic>
      <p:pic>
        <p:nvPicPr>
          <p:cNvPr id="6" name="Picture 5" descr="A map of the sea&#10;&#10;Description automatically generated">
            <a:extLst>
              <a:ext uri="{FF2B5EF4-FFF2-40B4-BE49-F238E27FC236}">
                <a16:creationId xmlns:a16="http://schemas.microsoft.com/office/drawing/2014/main" id="{86D1BC0F-5AE0-F596-27F9-30B34B5B48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98969" y="2901943"/>
            <a:ext cx="2798313" cy="3956057"/>
          </a:xfrm>
          <a:prstGeom prst="rect">
            <a:avLst/>
          </a:prstGeom>
        </p:spPr>
      </p:pic>
      <p:pic>
        <p:nvPicPr>
          <p:cNvPr id="7" name="Picture 6" descr="A close-up of a document&#10;&#10;Description automatically generated">
            <a:extLst>
              <a:ext uri="{FF2B5EF4-FFF2-40B4-BE49-F238E27FC236}">
                <a16:creationId xmlns:a16="http://schemas.microsoft.com/office/drawing/2014/main" id="{60D8E2E9-62DE-296A-5A2B-5777DB8296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50010" y="34140"/>
            <a:ext cx="7141989" cy="2866944"/>
          </a:xfrm>
          <a:prstGeom prst="rect">
            <a:avLst/>
          </a:prstGeom>
        </p:spPr>
      </p:pic>
    </p:spTree>
    <p:extLst>
      <p:ext uri="{BB962C8B-B14F-4D97-AF65-F5344CB8AC3E}">
        <p14:creationId xmlns:p14="http://schemas.microsoft.com/office/powerpoint/2010/main" val="4105330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7770D-3BDF-64D7-F186-E2F36C0CA170}"/>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5E8E6CB0-CA23-8515-6916-663ABE9C6C8C}"/>
              </a:ext>
            </a:extLst>
          </p:cNvPr>
          <p:cNvSpPr>
            <a:spLocks noGrp="1"/>
          </p:cNvSpPr>
          <p:nvPr>
            <p:ph idx="1"/>
          </p:nvPr>
        </p:nvSpPr>
        <p:spPr>
          <a:xfrm>
            <a:off x="838200" y="1690688"/>
            <a:ext cx="5592828" cy="5032375"/>
          </a:xfrm>
        </p:spPr>
        <p:txBody>
          <a:bodyPr>
            <a:normAutofit fontScale="92500" lnSpcReduction="20000"/>
          </a:bodyPr>
          <a:lstStyle/>
          <a:p>
            <a:r>
              <a:rPr lang="en-US" dirty="0"/>
              <a:t>The Sierra Nevada Batholith hosts multiple shear zones that illuminate the deformative past of the Magmatic Arc during the Cretaceous</a:t>
            </a:r>
          </a:p>
          <a:p>
            <a:r>
              <a:rPr lang="en-US" dirty="0"/>
              <a:t>This study seeks to understand this deformative past by analyzing the temperature and pressure of how magma cooled through U-Pb Zircon (900ºC), </a:t>
            </a:r>
            <a:r>
              <a:rPr lang="en-US" dirty="0" err="1"/>
              <a:t>Ar</a:t>
            </a:r>
            <a:r>
              <a:rPr lang="en-US" dirty="0"/>
              <a:t> Hornblende (525ºC), &amp; </a:t>
            </a:r>
            <a:r>
              <a:rPr lang="en-US" dirty="0" err="1"/>
              <a:t>Ar</a:t>
            </a:r>
            <a:r>
              <a:rPr lang="en-US" dirty="0"/>
              <a:t> Biotite (325ºC) dates in different parts of the batholith</a:t>
            </a:r>
          </a:p>
          <a:p>
            <a:r>
              <a:rPr lang="en-US" dirty="0"/>
              <a:t>Dates from the north &amp; central SNB were taken from literature, but the study took their own samples from the southern section of the SNB</a:t>
            </a:r>
          </a:p>
        </p:txBody>
      </p:sp>
      <p:pic>
        <p:nvPicPr>
          <p:cNvPr id="8" name="Picture 7">
            <a:extLst>
              <a:ext uri="{FF2B5EF4-FFF2-40B4-BE49-F238E27FC236}">
                <a16:creationId xmlns:a16="http://schemas.microsoft.com/office/drawing/2014/main" id="{7851BE3E-2BB5-6F48-E10C-EDF405337C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05994" y="0"/>
            <a:ext cx="5386006" cy="6858000"/>
          </a:xfrm>
          <a:prstGeom prst="rect">
            <a:avLst/>
          </a:prstGeom>
        </p:spPr>
      </p:pic>
    </p:spTree>
    <p:extLst>
      <p:ext uri="{BB962C8B-B14F-4D97-AF65-F5344CB8AC3E}">
        <p14:creationId xmlns:p14="http://schemas.microsoft.com/office/powerpoint/2010/main" val="3255215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2C42F-9EC9-FD00-FA5B-D73F9C76C697}"/>
              </a:ext>
            </a:extLst>
          </p:cNvPr>
          <p:cNvSpPr>
            <a:spLocks noGrp="1"/>
          </p:cNvSpPr>
          <p:nvPr>
            <p:ph type="title"/>
          </p:nvPr>
        </p:nvSpPr>
        <p:spPr>
          <a:xfrm>
            <a:off x="838200" y="0"/>
            <a:ext cx="10515600" cy="1325563"/>
          </a:xfrm>
        </p:spPr>
        <p:txBody>
          <a:bodyPr/>
          <a:lstStyle/>
          <a:p>
            <a:r>
              <a:rPr lang="en-US" dirty="0"/>
              <a:t>Regional U-Pb Zircon Ages &amp; Pressure of SNB</a:t>
            </a:r>
          </a:p>
        </p:txBody>
      </p:sp>
      <p:sp>
        <p:nvSpPr>
          <p:cNvPr id="3" name="Content Placeholder 2">
            <a:extLst>
              <a:ext uri="{FF2B5EF4-FFF2-40B4-BE49-F238E27FC236}">
                <a16:creationId xmlns:a16="http://schemas.microsoft.com/office/drawing/2014/main" id="{C3D029F9-1B4B-17E3-D93D-EE4905224490}"/>
              </a:ext>
            </a:extLst>
          </p:cNvPr>
          <p:cNvSpPr>
            <a:spLocks noGrp="1"/>
          </p:cNvSpPr>
          <p:nvPr>
            <p:ph idx="1"/>
          </p:nvPr>
        </p:nvSpPr>
        <p:spPr>
          <a:xfrm>
            <a:off x="838200" y="1190834"/>
            <a:ext cx="2484408" cy="4915241"/>
          </a:xfrm>
        </p:spPr>
        <p:txBody>
          <a:bodyPr>
            <a:normAutofit fontScale="92500" lnSpcReduction="10000"/>
          </a:bodyPr>
          <a:lstStyle/>
          <a:p>
            <a:r>
              <a:rPr lang="en-US" dirty="0"/>
              <a:t>Sierra Nevada contains plutonic rock as old as 250 MA, but lion’s share of the batholith is 120-85 MA</a:t>
            </a:r>
          </a:p>
          <a:p>
            <a:r>
              <a:rPr lang="en-US" dirty="0"/>
              <a:t>What’s with the comparatively high pressure in the SE batholith?</a:t>
            </a:r>
          </a:p>
        </p:txBody>
      </p:sp>
      <p:pic>
        <p:nvPicPr>
          <p:cNvPr id="5" name="Picture 4">
            <a:extLst>
              <a:ext uri="{FF2B5EF4-FFF2-40B4-BE49-F238E27FC236}">
                <a16:creationId xmlns:a16="http://schemas.microsoft.com/office/drawing/2014/main" id="{83DE4548-62E1-67EF-2371-7B565EF1B4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22608" y="1042869"/>
            <a:ext cx="8869392" cy="5815131"/>
          </a:xfrm>
          <a:prstGeom prst="rect">
            <a:avLst/>
          </a:prstGeom>
        </p:spPr>
      </p:pic>
    </p:spTree>
    <p:extLst>
      <p:ext uri="{BB962C8B-B14F-4D97-AF65-F5344CB8AC3E}">
        <p14:creationId xmlns:p14="http://schemas.microsoft.com/office/powerpoint/2010/main" val="1865595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93872-B8DB-948A-6E50-54E379F50ED7}"/>
              </a:ext>
            </a:extLst>
          </p:cNvPr>
          <p:cNvSpPr>
            <a:spLocks noGrp="1"/>
          </p:cNvSpPr>
          <p:nvPr>
            <p:ph type="title"/>
          </p:nvPr>
        </p:nvSpPr>
        <p:spPr/>
        <p:txBody>
          <a:bodyPr/>
          <a:lstStyle/>
          <a:p>
            <a:r>
              <a:rPr lang="en-US" dirty="0"/>
              <a:t>Shear Zones</a:t>
            </a:r>
          </a:p>
        </p:txBody>
      </p:sp>
      <p:sp>
        <p:nvSpPr>
          <p:cNvPr id="3" name="Content Placeholder 2">
            <a:extLst>
              <a:ext uri="{FF2B5EF4-FFF2-40B4-BE49-F238E27FC236}">
                <a16:creationId xmlns:a16="http://schemas.microsoft.com/office/drawing/2014/main" id="{FCECA308-B05A-5925-6121-8D1D81570550}"/>
              </a:ext>
            </a:extLst>
          </p:cNvPr>
          <p:cNvSpPr>
            <a:spLocks noGrp="1"/>
          </p:cNvSpPr>
          <p:nvPr>
            <p:ph idx="1"/>
          </p:nvPr>
        </p:nvSpPr>
        <p:spPr>
          <a:xfrm>
            <a:off x="838200" y="1825625"/>
            <a:ext cx="5600383" cy="4351338"/>
          </a:xfrm>
        </p:spPr>
        <p:txBody>
          <a:bodyPr/>
          <a:lstStyle/>
          <a:p>
            <a:r>
              <a:rPr lang="en-US" dirty="0"/>
              <a:t>Shear Zones younger than 90 MA record dextral </a:t>
            </a:r>
            <a:r>
              <a:rPr lang="en-US" dirty="0" err="1"/>
              <a:t>transpression</a:t>
            </a:r>
            <a:endParaRPr lang="en-US" dirty="0"/>
          </a:p>
        </p:txBody>
      </p:sp>
      <p:pic>
        <p:nvPicPr>
          <p:cNvPr id="5" name="Picture 4" descr="A close-up of a document&#10;&#10;Description automatically generated">
            <a:extLst>
              <a:ext uri="{FF2B5EF4-FFF2-40B4-BE49-F238E27FC236}">
                <a16:creationId xmlns:a16="http://schemas.microsoft.com/office/drawing/2014/main" id="{EBB3D1DD-9F0D-813E-24A6-34A3200F51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26588" y="4383074"/>
            <a:ext cx="6165411" cy="2474925"/>
          </a:xfrm>
          <a:prstGeom prst="rect">
            <a:avLst/>
          </a:prstGeom>
        </p:spPr>
      </p:pic>
      <p:pic>
        <p:nvPicPr>
          <p:cNvPr id="7" name="Picture 6" descr="A graph with text on it&#10;&#10;Description automatically generated">
            <a:extLst>
              <a:ext uri="{FF2B5EF4-FFF2-40B4-BE49-F238E27FC236}">
                <a16:creationId xmlns:a16="http://schemas.microsoft.com/office/drawing/2014/main" id="{177CE3AE-B792-7AFF-076A-DC73469532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652320"/>
            <a:ext cx="6022949" cy="4205679"/>
          </a:xfrm>
          <a:prstGeom prst="rect">
            <a:avLst/>
          </a:prstGeom>
        </p:spPr>
      </p:pic>
      <p:pic>
        <p:nvPicPr>
          <p:cNvPr id="8" name="Picture 7">
            <a:extLst>
              <a:ext uri="{FF2B5EF4-FFF2-40B4-BE49-F238E27FC236}">
                <a16:creationId xmlns:a16="http://schemas.microsoft.com/office/drawing/2014/main" id="{A4A9291B-CB38-5125-C337-DF05508D94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66148" y="0"/>
            <a:ext cx="3425851" cy="4362135"/>
          </a:xfrm>
          <a:prstGeom prst="rect">
            <a:avLst/>
          </a:prstGeom>
        </p:spPr>
      </p:pic>
    </p:spTree>
    <p:extLst>
      <p:ext uri="{BB962C8B-B14F-4D97-AF65-F5344CB8AC3E}">
        <p14:creationId xmlns:p14="http://schemas.microsoft.com/office/powerpoint/2010/main" val="4255432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AAAF6-88E0-1B56-1947-249C7C20FCCF}"/>
              </a:ext>
            </a:extLst>
          </p:cNvPr>
          <p:cNvSpPr>
            <a:spLocks noGrp="1"/>
          </p:cNvSpPr>
          <p:nvPr>
            <p:ph type="title"/>
          </p:nvPr>
        </p:nvSpPr>
        <p:spPr>
          <a:xfrm>
            <a:off x="838200" y="108186"/>
            <a:ext cx="10515600" cy="1325563"/>
          </a:xfrm>
        </p:spPr>
        <p:txBody>
          <a:bodyPr/>
          <a:lstStyle/>
          <a:p>
            <a:r>
              <a:rPr lang="en-US" dirty="0"/>
              <a:t>Hornblende &amp; Biotite Ages</a:t>
            </a:r>
          </a:p>
        </p:txBody>
      </p:sp>
      <p:sp>
        <p:nvSpPr>
          <p:cNvPr id="3" name="Content Placeholder 2">
            <a:extLst>
              <a:ext uri="{FF2B5EF4-FFF2-40B4-BE49-F238E27FC236}">
                <a16:creationId xmlns:a16="http://schemas.microsoft.com/office/drawing/2014/main" id="{9876ECE6-F09F-7794-7B31-4C1365A9401E}"/>
              </a:ext>
            </a:extLst>
          </p:cNvPr>
          <p:cNvSpPr>
            <a:spLocks noGrp="1"/>
          </p:cNvSpPr>
          <p:nvPr>
            <p:ph idx="1"/>
          </p:nvPr>
        </p:nvSpPr>
        <p:spPr>
          <a:xfrm>
            <a:off x="838200" y="1825625"/>
            <a:ext cx="2713602" cy="4351338"/>
          </a:xfrm>
        </p:spPr>
        <p:txBody>
          <a:bodyPr/>
          <a:lstStyle/>
          <a:p>
            <a:r>
              <a:rPr lang="en-US" dirty="0"/>
              <a:t>Most ages decrease eastward</a:t>
            </a:r>
          </a:p>
          <a:p>
            <a:r>
              <a:rPr lang="en-US" dirty="0"/>
              <a:t>Most of the eastern Sierra is younger than 80 MA (Biotite)</a:t>
            </a:r>
          </a:p>
        </p:txBody>
      </p:sp>
      <p:pic>
        <p:nvPicPr>
          <p:cNvPr id="5" name="Picture 4" descr="A map of the arctic&#10;&#10;Description automatically generated with medium confidence">
            <a:extLst>
              <a:ext uri="{FF2B5EF4-FFF2-40B4-BE49-F238E27FC236}">
                <a16:creationId xmlns:a16="http://schemas.microsoft.com/office/drawing/2014/main" id="{CADA63F9-1C25-DF71-D1CD-592875925A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30889" y="1193556"/>
            <a:ext cx="8761111" cy="5664445"/>
          </a:xfrm>
          <a:prstGeom prst="rect">
            <a:avLst/>
          </a:prstGeom>
        </p:spPr>
      </p:pic>
    </p:spTree>
    <p:extLst>
      <p:ext uri="{BB962C8B-B14F-4D97-AF65-F5344CB8AC3E}">
        <p14:creationId xmlns:p14="http://schemas.microsoft.com/office/powerpoint/2010/main" val="478959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CDFC-E195-4EF4-CDDF-E04EF362A717}"/>
              </a:ext>
            </a:extLst>
          </p:cNvPr>
          <p:cNvSpPr>
            <a:spLocks noGrp="1"/>
          </p:cNvSpPr>
          <p:nvPr>
            <p:ph type="title"/>
          </p:nvPr>
        </p:nvSpPr>
        <p:spPr/>
        <p:txBody>
          <a:bodyPr/>
          <a:lstStyle/>
          <a:p>
            <a:r>
              <a:rPr lang="en-US" dirty="0"/>
              <a:t>Cooling</a:t>
            </a:r>
          </a:p>
        </p:txBody>
      </p:sp>
      <p:sp>
        <p:nvSpPr>
          <p:cNvPr id="3" name="Content Placeholder 2">
            <a:extLst>
              <a:ext uri="{FF2B5EF4-FFF2-40B4-BE49-F238E27FC236}">
                <a16:creationId xmlns:a16="http://schemas.microsoft.com/office/drawing/2014/main" id="{4EC027EC-07B9-3CDF-63FA-6FDFA08FB5FB}"/>
              </a:ext>
            </a:extLst>
          </p:cNvPr>
          <p:cNvSpPr>
            <a:spLocks noGrp="1"/>
          </p:cNvSpPr>
          <p:nvPr>
            <p:ph idx="1"/>
          </p:nvPr>
        </p:nvSpPr>
        <p:spPr>
          <a:xfrm>
            <a:off x="838200" y="1561130"/>
            <a:ext cx="6813977" cy="2119142"/>
          </a:xfrm>
        </p:spPr>
        <p:txBody>
          <a:bodyPr>
            <a:normAutofit fontScale="85000" lnSpcReduction="10000"/>
          </a:bodyPr>
          <a:lstStyle/>
          <a:p>
            <a:r>
              <a:rPr lang="en-US" dirty="0"/>
              <a:t>Sample A cooled linearly, from 89-71 MA at a rate of 15ºC/MY, then cooled slowly until 69 MA (LI-00B)</a:t>
            </a:r>
          </a:p>
          <a:p>
            <a:r>
              <a:rPr lang="en-US" dirty="0"/>
              <a:t>Sample B cooled in similar fashion from 82-70 MA (LI-00K)</a:t>
            </a:r>
          </a:p>
          <a:p>
            <a:r>
              <a:rPr lang="en-US" dirty="0"/>
              <a:t>Both samples were from north of Lake Isabella</a:t>
            </a:r>
          </a:p>
        </p:txBody>
      </p:sp>
      <p:pic>
        <p:nvPicPr>
          <p:cNvPr id="6" name="Picture 5" descr="A graph of a graph of a graph of a graph of a graph of a graph of a graph of a graph of a graph of a graph of a graph of a graph of a graph of&#10;&#10;Description automatically generated">
            <a:extLst>
              <a:ext uri="{FF2B5EF4-FFF2-40B4-BE49-F238E27FC236}">
                <a16:creationId xmlns:a16="http://schemas.microsoft.com/office/drawing/2014/main" id="{95272F8B-0471-4F4D-5E25-243B107984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31580"/>
            <a:ext cx="7772400" cy="3026420"/>
          </a:xfrm>
          <a:prstGeom prst="rect">
            <a:avLst/>
          </a:prstGeom>
        </p:spPr>
      </p:pic>
      <p:pic>
        <p:nvPicPr>
          <p:cNvPr id="8" name="Picture 7" descr="A map of a city&#10;&#10;Description automatically generated">
            <a:extLst>
              <a:ext uri="{FF2B5EF4-FFF2-40B4-BE49-F238E27FC236}">
                <a16:creationId xmlns:a16="http://schemas.microsoft.com/office/drawing/2014/main" id="{0E391150-AEFC-F594-05FB-BF9DD7FA90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52177" y="438306"/>
            <a:ext cx="4539823" cy="6419693"/>
          </a:xfrm>
          <a:prstGeom prst="rect">
            <a:avLst/>
          </a:prstGeom>
        </p:spPr>
      </p:pic>
    </p:spTree>
    <p:extLst>
      <p:ext uri="{BB962C8B-B14F-4D97-AF65-F5344CB8AC3E}">
        <p14:creationId xmlns:p14="http://schemas.microsoft.com/office/powerpoint/2010/main" val="2194961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A3B77-C71E-4253-97AB-C3DFAF3DD92C}"/>
              </a:ext>
            </a:extLst>
          </p:cNvPr>
          <p:cNvSpPr>
            <a:spLocks noGrp="1"/>
          </p:cNvSpPr>
          <p:nvPr>
            <p:ph type="title"/>
          </p:nvPr>
        </p:nvSpPr>
        <p:spPr/>
        <p:txBody>
          <a:bodyPr/>
          <a:lstStyle/>
          <a:p>
            <a:r>
              <a:rPr lang="en-US" dirty="0"/>
              <a:t>Regional SNB Thermal History</a:t>
            </a:r>
          </a:p>
        </p:txBody>
      </p:sp>
      <p:sp>
        <p:nvSpPr>
          <p:cNvPr id="3" name="Content Placeholder 2">
            <a:extLst>
              <a:ext uri="{FF2B5EF4-FFF2-40B4-BE49-F238E27FC236}">
                <a16:creationId xmlns:a16="http://schemas.microsoft.com/office/drawing/2014/main" id="{1A27C078-B79C-B503-82E5-600DFA424889}"/>
              </a:ext>
            </a:extLst>
          </p:cNvPr>
          <p:cNvSpPr>
            <a:spLocks noGrp="1"/>
          </p:cNvSpPr>
          <p:nvPr>
            <p:ph idx="1"/>
          </p:nvPr>
        </p:nvSpPr>
        <p:spPr>
          <a:xfrm>
            <a:off x="838200" y="1825624"/>
            <a:ext cx="5683512" cy="5032375"/>
          </a:xfrm>
        </p:spPr>
        <p:txBody>
          <a:bodyPr>
            <a:normAutofit fontScale="92500" lnSpcReduction="10000"/>
          </a:bodyPr>
          <a:lstStyle/>
          <a:p>
            <a:r>
              <a:rPr lang="en-US" dirty="0"/>
              <a:t>Plutonism was uninterrupted from 140-85 MA- thus cooing was variable</a:t>
            </a:r>
          </a:p>
          <a:p>
            <a:r>
              <a:rPr lang="en-US" dirty="0"/>
              <a:t>Timing of cooling was controlled by age of pluton</a:t>
            </a:r>
          </a:p>
          <a:p>
            <a:r>
              <a:rPr lang="en-US" dirty="0"/>
              <a:t>Eastern side of SNB cooled slowly and was constantly resupplied with magma, as opposed to west</a:t>
            </a:r>
          </a:p>
          <a:p>
            <a:r>
              <a:rPr lang="en-US" dirty="0"/>
              <a:t>Thermal barrier segregated southern shear zones from northern ones</a:t>
            </a:r>
          </a:p>
          <a:p>
            <a:r>
              <a:rPr lang="en-US" dirty="0"/>
              <a:t>Plutons in Kern Canyon Fault area were deformed during cooling (</a:t>
            </a:r>
            <a:r>
              <a:rPr lang="en-US" dirty="0" err="1"/>
              <a:t>mylonites</a:t>
            </a:r>
            <a:r>
              <a:rPr lang="en-US" dirty="0"/>
              <a:t>), suggesting an interval of shearing from 90-80 MA</a:t>
            </a:r>
          </a:p>
        </p:txBody>
      </p:sp>
      <p:pic>
        <p:nvPicPr>
          <p:cNvPr id="4" name="Picture 3" descr="A map of the arctic&#10;&#10;Description automatically generated with medium confidence">
            <a:extLst>
              <a:ext uri="{FF2B5EF4-FFF2-40B4-BE49-F238E27FC236}">
                <a16:creationId xmlns:a16="http://schemas.microsoft.com/office/drawing/2014/main" id="{D590D0B2-509D-ED1F-CD5B-4FB63FAE42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3804" y="3128606"/>
            <a:ext cx="5768196" cy="3729393"/>
          </a:xfrm>
          <a:prstGeom prst="rect">
            <a:avLst/>
          </a:prstGeom>
        </p:spPr>
      </p:pic>
    </p:spTree>
    <p:extLst>
      <p:ext uri="{BB962C8B-B14F-4D97-AF65-F5344CB8AC3E}">
        <p14:creationId xmlns:p14="http://schemas.microsoft.com/office/powerpoint/2010/main" val="4110301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EB1B6-34DB-5D89-649A-9A5DA2ECE4A0}"/>
              </a:ext>
            </a:extLst>
          </p:cNvPr>
          <p:cNvSpPr>
            <a:spLocks noGrp="1"/>
          </p:cNvSpPr>
          <p:nvPr>
            <p:ph type="title"/>
          </p:nvPr>
        </p:nvSpPr>
        <p:spPr>
          <a:xfrm>
            <a:off x="838200" y="-322564"/>
            <a:ext cx="10515600" cy="1325563"/>
          </a:xfrm>
        </p:spPr>
        <p:txBody>
          <a:bodyPr/>
          <a:lstStyle/>
          <a:p>
            <a:r>
              <a:rPr lang="en-US" dirty="0"/>
              <a:t>Cooling Paths for Central &amp; Southern SNB</a:t>
            </a:r>
          </a:p>
        </p:txBody>
      </p:sp>
      <p:pic>
        <p:nvPicPr>
          <p:cNvPr id="5" name="Picture 4" descr="A screenshot of a graph&#10;&#10;Description automatically generated">
            <a:extLst>
              <a:ext uri="{FF2B5EF4-FFF2-40B4-BE49-F238E27FC236}">
                <a16:creationId xmlns:a16="http://schemas.microsoft.com/office/drawing/2014/main" id="{BBFB9687-8E81-7D01-4A64-398E4331D9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07862"/>
            <a:ext cx="12192000" cy="6150138"/>
          </a:xfrm>
          <a:prstGeom prst="rect">
            <a:avLst/>
          </a:prstGeom>
        </p:spPr>
      </p:pic>
    </p:spTree>
    <p:extLst>
      <p:ext uri="{BB962C8B-B14F-4D97-AF65-F5344CB8AC3E}">
        <p14:creationId xmlns:p14="http://schemas.microsoft.com/office/powerpoint/2010/main" val="3924216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F86D5-0380-E322-5CA7-3E8EF0087205}"/>
              </a:ext>
            </a:extLst>
          </p:cNvPr>
          <p:cNvSpPr>
            <a:spLocks noGrp="1"/>
          </p:cNvSpPr>
          <p:nvPr>
            <p:ph type="title"/>
          </p:nvPr>
        </p:nvSpPr>
        <p:spPr/>
        <p:txBody>
          <a:bodyPr/>
          <a:lstStyle/>
          <a:p>
            <a:r>
              <a:rPr lang="en-US" dirty="0"/>
              <a:t>Regional Tectonics in Southern SNB</a:t>
            </a:r>
          </a:p>
        </p:txBody>
      </p:sp>
      <p:sp>
        <p:nvSpPr>
          <p:cNvPr id="3" name="Content Placeholder 2">
            <a:extLst>
              <a:ext uri="{FF2B5EF4-FFF2-40B4-BE49-F238E27FC236}">
                <a16:creationId xmlns:a16="http://schemas.microsoft.com/office/drawing/2014/main" id="{9CA43F6B-A6A2-9C79-74A0-A9E9A27B2824}"/>
              </a:ext>
            </a:extLst>
          </p:cNvPr>
          <p:cNvSpPr>
            <a:spLocks noGrp="1"/>
          </p:cNvSpPr>
          <p:nvPr>
            <p:ph idx="1"/>
          </p:nvPr>
        </p:nvSpPr>
        <p:spPr>
          <a:xfrm>
            <a:off x="838200" y="1825624"/>
            <a:ext cx="5630613" cy="5032375"/>
          </a:xfrm>
        </p:spPr>
        <p:txBody>
          <a:bodyPr>
            <a:normAutofit fontScale="85000" lnSpcReduction="20000"/>
          </a:bodyPr>
          <a:lstStyle/>
          <a:p>
            <a:r>
              <a:rPr lang="en-US" dirty="0"/>
              <a:t>Subduction transitioned from normal to oblique convergence between 97-90 MA</a:t>
            </a:r>
          </a:p>
          <a:p>
            <a:r>
              <a:rPr lang="en-US" dirty="0"/>
              <a:t>Local features influenced timing and kinematics of deformation by subduction</a:t>
            </a:r>
          </a:p>
          <a:p>
            <a:r>
              <a:rPr lang="en-US" dirty="0"/>
              <a:t>The </a:t>
            </a:r>
            <a:r>
              <a:rPr lang="en-US" dirty="0" err="1"/>
              <a:t>Shatsky</a:t>
            </a:r>
            <a:r>
              <a:rPr lang="en-US" dirty="0"/>
              <a:t> Rise, a large oceanic plateau, began to be subducted under California 95-100 MA</a:t>
            </a:r>
          </a:p>
          <a:p>
            <a:r>
              <a:rPr lang="en-US" dirty="0"/>
              <a:t>It is postulated that this slowed subduction (due to increased traction from slab flattening and destruction of SNB Mantle wedge), and that the basaltic crust of SR reaching eclogite facies led to acceleration of convergence</a:t>
            </a:r>
          </a:p>
        </p:txBody>
      </p:sp>
      <p:pic>
        <p:nvPicPr>
          <p:cNvPr id="5" name="Picture 4" descr="A graph with blue and red lines&#10;&#10;Description automatically generated">
            <a:extLst>
              <a:ext uri="{FF2B5EF4-FFF2-40B4-BE49-F238E27FC236}">
                <a16:creationId xmlns:a16="http://schemas.microsoft.com/office/drawing/2014/main" id="{2DEE3B01-89D7-D2FA-2BC0-E4CE8CE804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10638" y="1376637"/>
            <a:ext cx="5481362" cy="5481362"/>
          </a:xfrm>
          <a:prstGeom prst="rect">
            <a:avLst/>
          </a:prstGeom>
        </p:spPr>
      </p:pic>
    </p:spTree>
    <p:extLst>
      <p:ext uri="{BB962C8B-B14F-4D97-AF65-F5344CB8AC3E}">
        <p14:creationId xmlns:p14="http://schemas.microsoft.com/office/powerpoint/2010/main" val="583613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789</TotalTime>
  <Words>605</Words>
  <Application>Microsoft Macintosh PowerPoint</Application>
  <PresentationFormat>Widescreen</PresentationFormat>
  <Paragraphs>47</Paragraphs>
  <Slides>11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Aptos</vt:lpstr>
      <vt:lpstr>Aptos Display</vt:lpstr>
      <vt:lpstr>Arial</vt:lpstr>
      <vt:lpstr>Office Theme</vt:lpstr>
      <vt:lpstr>Thermal Evolution of the Sierra Nevada Batholith, California, &amp; Implications for Strain Localization</vt:lpstr>
      <vt:lpstr>Introduction</vt:lpstr>
      <vt:lpstr>Regional U-Pb Zircon Ages &amp; Pressure of SNB</vt:lpstr>
      <vt:lpstr>Shear Zones</vt:lpstr>
      <vt:lpstr>Hornblende &amp; Biotite Ages</vt:lpstr>
      <vt:lpstr>Cooling</vt:lpstr>
      <vt:lpstr>Regional SNB Thermal History</vt:lpstr>
      <vt:lpstr>Cooling Paths for Central &amp; Southern SNB</vt:lpstr>
      <vt:lpstr>Regional Tectonics in Southern SNB</vt:lpstr>
      <vt:lpstr>Regional Tectonics in Southern SNB cont.</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Solomon J Feinstein</dc:creator>
  <cp:lastModifiedBy>Solomon J Feinstein</cp:lastModifiedBy>
  <cp:revision>2</cp:revision>
  <dcterms:created xsi:type="dcterms:W3CDTF">2024-10-24T04:25:10Z</dcterms:created>
  <dcterms:modified xsi:type="dcterms:W3CDTF">2024-10-24T17:34:46Z</dcterms:modified>
</cp:coreProperties>
</file>